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69" r:id="rId3"/>
    <p:sldId id="256" r:id="rId4"/>
    <p:sldId id="278" r:id="rId5"/>
    <p:sldId id="260" r:id="rId6"/>
    <p:sldId id="264" r:id="rId7"/>
    <p:sldId id="257" r:id="rId8"/>
    <p:sldId id="258" r:id="rId9"/>
    <p:sldId id="266" r:id="rId10"/>
    <p:sldId id="259" r:id="rId11"/>
    <p:sldId id="267" r:id="rId12"/>
    <p:sldId id="268" r:id="rId13"/>
    <p:sldId id="275" r:id="rId14"/>
    <p:sldId id="276" r:id="rId15"/>
    <p:sldId id="277" r:id="rId16"/>
    <p:sldId id="270" r:id="rId17"/>
    <p:sldId id="271" r:id="rId18"/>
    <p:sldId id="273" r:id="rId19"/>
    <p:sldId id="274" r:id="rId20"/>
    <p:sldId id="262" r:id="rId21"/>
    <p:sldId id="272" r:id="rId22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CAC5B4D-D46A-47A1-BA45-86DCA06F1CFF}" type="datetimeFigureOut">
              <a:rPr lang="en-IN" smtClean="0"/>
              <a:t>25-11-2025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288231B-6461-4DCC-9DAA-06A6EEABA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7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8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99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8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1178-17CA-436D-8149-4896E5CF2F66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5C365-3139-4C28-A654-8E8E965EDF18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3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0839-4D34-416F-8C16-BC7BEA76974F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31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4570-C206-4030-B79B-7249CDC5A231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0CA9-5F76-4E03-82D1-A2C4C8F07B9B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1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56F8-9D66-4CCE-925C-714474DCB54C}" type="datetime1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6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4C8F-7802-4507-901A-219FAE05FA22}" type="datetime1">
              <a:rPr lang="en-IN" smtClean="0"/>
              <a:t>25-11-2025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7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E05B-4155-436F-8939-636867330893}" type="datetime1">
              <a:rPr lang="en-IN" smtClean="0"/>
              <a:t>25-11-2025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8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52E-D62E-4A42-91E1-BDE4F7772355}" type="datetime1">
              <a:rPr lang="en-IN" smtClean="0"/>
              <a:t>25-11-2025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3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F4E9-9638-4159-90F0-946AFFBBC19D}" type="datetime1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6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192A-556A-4C13-891A-F447B448D4A1}" type="datetime1">
              <a:rPr lang="en-IN" smtClean="0"/>
              <a:t>25-11-2025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65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C3189-CBB9-4D21-98BF-F5ACFBFC9ADD}" type="datetime1">
              <a:rPr lang="en-IN" smtClean="0"/>
              <a:t>25-11-2025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09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pp.netlify.com/teams/mohan4295work/projec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une.com/2025/08/18/mit-report-95-percent-generative-ai-pilots-at-companies-failing-cfo/" TargetMode="External"/><Relationship Id="rId2" Type="http://schemas.openxmlformats.org/officeDocument/2006/relationships/hyperlink" Target="https://www.derekthompson.org/p/this-is-how-the-ai-bubble-will-p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netlify.com/" TargetMode="External"/><Relationship Id="rId3" Type="http://schemas.openxmlformats.org/officeDocument/2006/relationships/hyperlink" Target="https://mohan4295.blogspot.com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s://webenoid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s://chat.deepseek.com/" TargetMode="External"/><Relationship Id="rId5" Type="http://schemas.openxmlformats.org/officeDocument/2006/relationships/hyperlink" Target="https://gitlab.com/mohan4295work" TargetMode="External"/><Relationship Id="rId10" Type="http://schemas.openxmlformats.org/officeDocument/2006/relationships/hyperlink" Target="https://gemini.google.com/" TargetMode="External"/><Relationship Id="rId4" Type="http://schemas.openxmlformats.org/officeDocument/2006/relationships/hyperlink" Target="https://github.com/mohan4295work" TargetMode="External"/><Relationship Id="rId9" Type="http://schemas.openxmlformats.org/officeDocument/2006/relationships/hyperlink" Target="https://claude.ai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1eL1EnxXXQ" TargetMode="External"/><Relationship Id="rId2" Type="http://schemas.openxmlformats.org/officeDocument/2006/relationships/hyperlink" Target="https://youtu.be/n0VpK1RfYG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OJKPrJ0wNvc" TargetMode="External"/><Relationship Id="rId5" Type="http://schemas.openxmlformats.org/officeDocument/2006/relationships/hyperlink" Target="https://youtu.be/df4onYIfTwo" TargetMode="External"/><Relationship Id="rId4" Type="http://schemas.openxmlformats.org/officeDocument/2006/relationships/hyperlink" Target="https://youtu.be/O2gerCxEXv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16" y="1406702"/>
            <a:ext cx="9144000" cy="476519"/>
          </a:xfrm>
        </p:spPr>
        <p:txBody>
          <a:bodyPr>
            <a:noAutofit/>
          </a:bodyPr>
          <a:lstStyle/>
          <a:p>
            <a:r>
              <a:rPr lang="en-IN" sz="2800" b="1" dirty="0"/>
              <a:t>Open Source Policy Guidelines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8197" y="2498501"/>
            <a:ext cx="8139448" cy="262729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en-US" sz="1800" dirty="0" smtClean="0">
                <a:latin typeface="Bahnschrift Light Condensed" panose="020B0502040204020203" pitchFamily="34" charset="0"/>
              </a:rPr>
              <a:t>This </a:t>
            </a:r>
            <a:r>
              <a:rPr lang="en-US" sz="1800" dirty="0">
                <a:latin typeface="Bahnschrift Light Condensed" panose="020B0502040204020203" pitchFamily="34" charset="0"/>
              </a:rPr>
              <a:t>document is free to use for any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purpose.</a:t>
            </a:r>
          </a:p>
          <a:p>
            <a:pPr algn="l"/>
            <a:r>
              <a:rPr lang="en-US" sz="1800" dirty="0" smtClean="0">
                <a:latin typeface="Bahnschrift Light Condensed" panose="020B0502040204020203" pitchFamily="34" charset="0"/>
              </a:rPr>
              <a:t>-    You </a:t>
            </a:r>
            <a:r>
              <a:rPr lang="en-US" sz="1800" dirty="0">
                <a:latin typeface="Bahnschrift Light Condensed" panose="020B0502040204020203" pitchFamily="34" charset="0"/>
              </a:rPr>
              <a:t>may modify or adapt the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content. </a:t>
            </a:r>
            <a:endParaRPr lang="en-US" sz="1800" dirty="0">
              <a:latin typeface="Bahnschrift Light Condensed" panose="020B0502040204020203" pitchFamily="34" charset="0"/>
            </a:endParaRPr>
          </a:p>
          <a:p>
            <a:pPr algn="l"/>
            <a:r>
              <a:rPr lang="en-US" sz="1800" dirty="0">
                <a:latin typeface="Bahnschrift Light Condensed" panose="020B0502040204020203" pitchFamily="34" charset="0"/>
              </a:rPr>
              <a:t>-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   Attribution </a:t>
            </a:r>
            <a:r>
              <a:rPr lang="en-US" sz="1800" dirty="0">
                <a:latin typeface="Bahnschrift Light Condensed" panose="020B0502040204020203" pitchFamily="34" charset="0"/>
              </a:rPr>
              <a:t>is required when reusing or publishing modified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versions. </a:t>
            </a:r>
            <a:endParaRPr lang="en-US" sz="1800" dirty="0">
              <a:latin typeface="Bahnschrift Light Condensed" panose="020B0502040204020203" pitchFamily="34" charset="0"/>
            </a:endParaRPr>
          </a:p>
          <a:p>
            <a:pPr algn="l"/>
            <a:r>
              <a:rPr lang="en-US" sz="1800" dirty="0">
                <a:latin typeface="Bahnschrift Light Condensed" panose="020B0502040204020203" pitchFamily="34" charset="0"/>
              </a:rPr>
              <a:t>-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   The </a:t>
            </a:r>
            <a:r>
              <a:rPr lang="en-US" sz="1800" dirty="0">
                <a:latin typeface="Bahnschrift Light Condensed" panose="020B0502040204020203" pitchFamily="34" charset="0"/>
              </a:rPr>
              <a:t>content is provided “as-is” without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warranty.</a:t>
            </a:r>
            <a:endParaRPr lang="en-US" sz="1800" dirty="0">
              <a:latin typeface="Bahnschrift Light Condensed" panose="020B0502040204020203" pitchFamily="34" charset="0"/>
            </a:endParaRPr>
          </a:p>
          <a:p>
            <a:pPr algn="l"/>
            <a:r>
              <a:rPr lang="en-US" sz="1800" dirty="0">
                <a:latin typeface="Bahnschrift Light Condensed" panose="020B0502040204020203" pitchFamily="34" charset="0"/>
              </a:rPr>
              <a:t>-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   Do </a:t>
            </a:r>
            <a:r>
              <a:rPr lang="en-US" sz="1800" dirty="0">
                <a:latin typeface="Bahnschrift Light Condensed" panose="020B0502040204020203" pitchFamily="34" charset="0"/>
              </a:rPr>
              <a:t>not include confidential or proprietary information when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modifying.</a:t>
            </a:r>
            <a:endParaRPr lang="en-US" sz="1800" dirty="0">
              <a:latin typeface="Bahnschrift Light Condensed" panose="020B0502040204020203" pitchFamily="34" charset="0"/>
            </a:endParaRPr>
          </a:p>
          <a:p>
            <a:pPr algn="l"/>
            <a:r>
              <a:rPr lang="en-US" sz="1800" dirty="0">
                <a:latin typeface="Bahnschrift Light Condensed" panose="020B0502040204020203" pitchFamily="34" charset="0"/>
              </a:rPr>
              <a:t>-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  Sharing </a:t>
            </a:r>
            <a:r>
              <a:rPr lang="en-US" sz="1800" dirty="0">
                <a:latin typeface="Bahnschrift Light Condensed" panose="020B0502040204020203" pitchFamily="34" charset="0"/>
              </a:rPr>
              <a:t>improvements with the community is encouraged </a:t>
            </a:r>
            <a:r>
              <a:rPr lang="en-US" sz="1800" dirty="0" smtClean="0">
                <a:latin typeface="Bahnschrift Light Condensed" panose="020B0502040204020203" pitchFamily="34" charset="0"/>
              </a:rPr>
              <a:t>.</a:t>
            </a:r>
            <a:endParaRPr lang="en-IN" sz="1800" dirty="0">
              <a:latin typeface="Bahnschrift Light Condensed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266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903" y="130885"/>
            <a:ext cx="4219979" cy="433365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MCP - Model Context Protocol</a:t>
            </a:r>
            <a:endParaRPr lang="en-IN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40534" y="564250"/>
            <a:ext cx="107109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Open-source framework that allows large language models (LLMs) to securely and standardized interact with external data sources and tools </a:t>
            </a:r>
            <a:r>
              <a:rPr lang="en-US" sz="2000" dirty="0" smtClean="0"/>
              <a:t>API, application,databases..</a:t>
            </a:r>
            <a:r>
              <a:rPr lang="en-US" sz="2000" dirty="0" err="1"/>
              <a:t>etc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MCP input text and get the output improved text and </a:t>
            </a:r>
            <a:r>
              <a:rPr lang="en-US" sz="2000" b="1" dirty="0" smtClean="0"/>
              <a:t>action</a:t>
            </a:r>
            <a:r>
              <a:rPr lang="en-US" sz="2000" dirty="0" smtClean="0"/>
              <a:t>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RAG and MCP combined integration tools more powerful.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9" y="2549652"/>
            <a:ext cx="7557081" cy="394322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9050" y="6492875"/>
            <a:ext cx="4114800" cy="365125"/>
          </a:xfrm>
        </p:spPr>
        <p:txBody>
          <a:bodyPr/>
          <a:lstStyle/>
          <a:p>
            <a:r>
              <a:rPr lang="en-IN" b="1" dirty="0" smtClean="0"/>
              <a:t>https://github.com/mohan4295work/Doc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7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03" y="6480970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421101" y="468327"/>
            <a:ext cx="355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https://www.claude.com/download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8" y="837659"/>
            <a:ext cx="4471652" cy="2016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94" y="837659"/>
            <a:ext cx="4307314" cy="203118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992709" y="92814"/>
            <a:ext cx="2206581" cy="43336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MCP – Example </a:t>
            </a:r>
            <a:endParaRPr lang="en-IN" sz="2400" b="1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150" y="2941650"/>
            <a:ext cx="6299847" cy="37218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40" y="2919721"/>
            <a:ext cx="3051228" cy="1606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640" y="4683851"/>
            <a:ext cx="3214755" cy="16889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51677" y="1133873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7" name="Oval 16"/>
          <p:cNvSpPr/>
          <p:nvPr/>
        </p:nvSpPr>
        <p:spPr>
          <a:xfrm>
            <a:off x="8116057" y="27599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IN" sz="4000" b="1" dirty="0"/>
          </a:p>
        </p:txBody>
      </p:sp>
      <p:sp>
        <p:nvSpPr>
          <p:cNvPr id="18" name="Oval 17"/>
          <p:cNvSpPr/>
          <p:nvPr/>
        </p:nvSpPr>
        <p:spPr>
          <a:xfrm>
            <a:off x="887921" y="411630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IN" sz="4000" b="1" dirty="0"/>
          </a:p>
        </p:txBody>
      </p:sp>
      <p:sp>
        <p:nvSpPr>
          <p:cNvPr id="19" name="Oval 18"/>
          <p:cNvSpPr/>
          <p:nvPr/>
        </p:nvSpPr>
        <p:spPr>
          <a:xfrm>
            <a:off x="8644091" y="323880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8695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7084" y="6554821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4" y="3027434"/>
            <a:ext cx="3867150" cy="3709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15" y="96792"/>
            <a:ext cx="7162800" cy="49149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2666" y="900517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5</a:t>
            </a:r>
            <a:endParaRPr lang="en-IN" sz="4000" b="1" dirty="0"/>
          </a:p>
        </p:txBody>
      </p:sp>
      <p:sp>
        <p:nvSpPr>
          <p:cNvPr id="12" name="Oval 11"/>
          <p:cNvSpPr/>
          <p:nvPr/>
        </p:nvSpPr>
        <p:spPr>
          <a:xfrm>
            <a:off x="2729397" y="314511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</a:t>
            </a:r>
            <a:endParaRPr lang="en-IN" sz="4000" b="1" dirty="0"/>
          </a:p>
        </p:txBody>
      </p:sp>
      <p:sp>
        <p:nvSpPr>
          <p:cNvPr id="13" name="Oval 12"/>
          <p:cNvSpPr/>
          <p:nvPr/>
        </p:nvSpPr>
        <p:spPr>
          <a:xfrm>
            <a:off x="10844011" y="174065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</a:t>
            </a:r>
            <a:endParaRPr lang="en-IN" sz="4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84" y="4135358"/>
            <a:ext cx="8024998" cy="248111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455190" y="4286077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8</a:t>
            </a:r>
            <a:endParaRPr lang="en-IN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84" y="236857"/>
            <a:ext cx="4086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93" y="120428"/>
            <a:ext cx="3218645" cy="388936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IN" sz="2800" b="1" dirty="0"/>
              <a:t>AI Prompt Engineering</a:t>
            </a:r>
            <a:r>
              <a:rPr lang="en-IN" sz="2800" b="1" dirty="0" smtClean="0"/>
              <a:t>: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5260" y="6542923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265"/>
            <a:ext cx="6080917" cy="308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0012" y="1100501"/>
            <a:ext cx="19426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Simple Prompting 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54558" y="4434694"/>
            <a:ext cx="2214324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Improved Prompting 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2893" y="4908488"/>
            <a:ext cx="2305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Output </a:t>
            </a:r>
            <a:endParaRPr lang="en-IN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15534"/>
              </p:ext>
            </p:extLst>
          </p:nvPr>
        </p:nvGraphicFramePr>
        <p:xfrm>
          <a:off x="5633179" y="26396"/>
          <a:ext cx="6279779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43"/>
                <a:gridCol w="911810"/>
                <a:gridCol w="1711204"/>
                <a:gridCol w="1868622"/>
              </a:tblGrid>
              <a:tr h="29010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Explain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API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FastAPI in Python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With Code</a:t>
                      </a:r>
                      <a:r>
                        <a:rPr lang="en-US" sz="1600" baseline="0" dirty="0" smtClean="0"/>
                        <a:t> Example </a:t>
                      </a:r>
                      <a:endParaRPr lang="en-IN" sz="1600" dirty="0"/>
                    </a:p>
                  </a:txBody>
                  <a:tcPr/>
                </a:tc>
              </a:tr>
              <a:tr h="18664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Instructions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Input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Context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IN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28" y="1100501"/>
            <a:ext cx="6077730" cy="3697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50" y="4498961"/>
            <a:ext cx="6261450" cy="23590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35228" y="747107"/>
            <a:ext cx="500669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/>
              <a:t>Explain API in FastAPI in Python with code example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6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72" y="107547"/>
            <a:ext cx="2149699" cy="253061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Continued…</a:t>
            </a:r>
            <a:endParaRPr lang="en-IN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4154" y="6356350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895036" y="360608"/>
            <a:ext cx="6096000" cy="64633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Explain API in FastAPI in Python with code example? </a:t>
            </a:r>
            <a:endParaRPr lang="en-US" dirty="0" smtClean="0"/>
          </a:p>
          <a:p>
            <a:r>
              <a:rPr lang="en-US" b="1" dirty="0" smtClean="0"/>
              <a:t>Think </a:t>
            </a:r>
            <a:r>
              <a:rPr lang="en-US" b="1" dirty="0"/>
              <a:t>step by step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4" y="1212215"/>
            <a:ext cx="7886700" cy="2409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35" y="2755622"/>
            <a:ext cx="5982772" cy="39658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8940" y="3946525"/>
            <a:ext cx="4763305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Act as a senior cloud engineer and architect. Explain the concept of an "EC2 Setup" to a Junior cloud engineer using a real-world analogy.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442406" y="545274"/>
            <a:ext cx="239552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Chain of Thought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84120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40059" y="6292207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5772" y="107547"/>
            <a:ext cx="2149699" cy="253061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Continued…</a:t>
            </a:r>
            <a:endParaRPr lang="en-IN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84" y="107547"/>
            <a:ext cx="6119616" cy="31282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7859" y="1354539"/>
            <a:ext cx="2243291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/>
              <a:t>Compare the HP Laptop, Dell Laptop, and Acer Laptop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28890" y="4069406"/>
            <a:ext cx="332896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Compare the HP Laptop, Dell Laptop, and Acer Laptop. Provide the output as a markdown table with four columns: 'Processor Power',' Memory speed',' High-speed hard Disk',' </a:t>
            </a:r>
            <a:r>
              <a:rPr lang="en-US" dirty="0" smtClean="0"/>
              <a:t>Wi-Fi </a:t>
            </a:r>
            <a:r>
              <a:rPr lang="en-US" dirty="0"/>
              <a:t>Speed'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577" y="3235807"/>
            <a:ext cx="7542592" cy="3421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259" y="518831"/>
            <a:ext cx="518186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Structured Output Prompting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34114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36608" y="157426"/>
            <a:ext cx="11089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Ai Prompting Code Download Example</a:t>
            </a:r>
            <a:r>
              <a:rPr lang="en-US" dirty="0" smtClean="0"/>
              <a:t>: Create </a:t>
            </a:r>
            <a:r>
              <a:rPr lang="en-US" dirty="0"/>
              <a:t>a friends-themed snake game with background music, obstacles, power-ups, and speed boosts. Make it ready to deploy PWA (Manifest, Service worker, icons) and give me a zip with all the assets included.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5" y="1011174"/>
            <a:ext cx="8124825" cy="2419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56" y="3430524"/>
            <a:ext cx="7058025" cy="1495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201473" y="144856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1" name="Oval 10"/>
          <p:cNvSpPr/>
          <p:nvPr/>
        </p:nvSpPr>
        <p:spPr>
          <a:xfrm>
            <a:off x="3201473" y="2766898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IN" sz="4000" b="1" dirty="0"/>
          </a:p>
        </p:txBody>
      </p:sp>
      <p:sp>
        <p:nvSpPr>
          <p:cNvPr id="12" name="Oval 11"/>
          <p:cNvSpPr/>
          <p:nvPr/>
        </p:nvSpPr>
        <p:spPr>
          <a:xfrm>
            <a:off x="987862" y="368937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sp>
        <p:nvSpPr>
          <p:cNvPr id="13" name="Rectangle 12"/>
          <p:cNvSpPr/>
          <p:nvPr/>
        </p:nvSpPr>
        <p:spPr>
          <a:xfrm>
            <a:off x="1677969" y="5267154"/>
            <a:ext cx="7245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  <a:hlinkClick r:id="rId4"/>
              </a:rPr>
              <a:t>https://</a:t>
            </a:r>
            <a:r>
              <a:rPr lang="en-IN" b="1" dirty="0" smtClean="0">
                <a:solidFill>
                  <a:srgbClr val="0000FF"/>
                </a:solidFill>
                <a:hlinkClick r:id="rId4"/>
              </a:rPr>
              <a:t>app.netlify.com/teams/mohan4295work/projects</a:t>
            </a:r>
            <a:endParaRPr lang="en-IN" b="1" dirty="0" smtClean="0">
              <a:solidFill>
                <a:srgbClr val="0000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31" y="4628526"/>
            <a:ext cx="3535382" cy="154328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987862" y="5048520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IN" sz="4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818" y="1105834"/>
            <a:ext cx="1219200" cy="3524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77969" y="4923621"/>
            <a:ext cx="267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https://www.netlify.com/</a:t>
            </a:r>
          </a:p>
        </p:txBody>
      </p:sp>
    </p:spTree>
    <p:extLst>
      <p:ext uri="{BB962C8B-B14F-4D97-AF65-F5344CB8AC3E}">
        <p14:creationId xmlns:p14="http://schemas.microsoft.com/office/powerpoint/2010/main" val="35712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451177" y="6465559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" y="237014"/>
            <a:ext cx="6362096" cy="2714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13" y="3012525"/>
            <a:ext cx="6754755" cy="38181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88933" y="2599590"/>
            <a:ext cx="467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https://friends-snake-pwa-chatgpt.netlify.app/</a:t>
            </a:r>
          </a:p>
        </p:txBody>
      </p:sp>
      <p:sp>
        <p:nvSpPr>
          <p:cNvPr id="9" name="Oval 8"/>
          <p:cNvSpPr/>
          <p:nvPr/>
        </p:nvSpPr>
        <p:spPr>
          <a:xfrm>
            <a:off x="1285903" y="1884364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</a:t>
            </a:r>
            <a:endParaRPr lang="en-IN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90" y="0"/>
            <a:ext cx="7019925" cy="120967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086309" y="205706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</a:t>
            </a:r>
            <a:endParaRPr lang="en-IN" sz="4000" b="1" dirty="0"/>
          </a:p>
        </p:txBody>
      </p:sp>
      <p:sp>
        <p:nvSpPr>
          <p:cNvPr id="10" name="Oval 9"/>
          <p:cNvSpPr/>
          <p:nvPr/>
        </p:nvSpPr>
        <p:spPr>
          <a:xfrm>
            <a:off x="8881114" y="316444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649975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22707" y="430197"/>
            <a:ext cx="10946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as a tool to get the job done 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better!</a:t>
            </a:r>
            <a:endParaRPr lang="en-I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707" y="1747012"/>
            <a:ext cx="922556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Programmer Productivity</a:t>
            </a:r>
          </a:p>
          <a:p>
            <a:r>
              <a:rPr lang="en-IN" sz="4000" dirty="0" smtClean="0">
                <a:latin typeface="Bahnschrift" panose="020B0502040204020203" pitchFamily="34" charset="0"/>
              </a:rPr>
              <a:t>Testers </a:t>
            </a:r>
            <a:r>
              <a:rPr lang="en-IN" sz="4000" dirty="0">
                <a:latin typeface="Bahnschrift" panose="020B0502040204020203" pitchFamily="34" charset="0"/>
              </a:rPr>
              <a:t>Productivity</a:t>
            </a:r>
          </a:p>
          <a:p>
            <a:r>
              <a:rPr lang="en-IN" sz="4000" dirty="0">
                <a:latin typeface="Bahnschrift" panose="020B0502040204020203" pitchFamily="34" charset="0"/>
              </a:rPr>
              <a:t>UI Programming Productivity</a:t>
            </a:r>
          </a:p>
          <a:p>
            <a:r>
              <a:rPr lang="en-IN" sz="4000" dirty="0">
                <a:latin typeface="Bahnschrift" panose="020B0502040204020203" pitchFamily="34" charset="0"/>
              </a:rPr>
              <a:t>SQL Query Conversion </a:t>
            </a:r>
            <a:r>
              <a:rPr lang="en-IN" sz="4000" dirty="0" smtClean="0">
                <a:latin typeface="Bahnschrift" panose="020B0502040204020203" pitchFamily="34" charset="0"/>
              </a:rPr>
              <a:t>Productivity</a:t>
            </a:r>
          </a:p>
          <a:p>
            <a:r>
              <a:rPr lang="en-US" sz="4000" dirty="0" smtClean="0">
                <a:latin typeface="Bahnschrift" panose="020B0502040204020203" pitchFamily="34" charset="0"/>
              </a:rPr>
              <a:t>…..etc.</a:t>
            </a:r>
            <a:endParaRPr lang="en-US" sz="4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06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0" y="30418"/>
            <a:ext cx="5511085" cy="495937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Is the AI Bubble About to Burst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?</a:t>
            </a:r>
            <a:endParaRPr lang="en-IN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986" y="5383369"/>
            <a:ext cx="11650014" cy="1155543"/>
          </a:xfrm>
        </p:spPr>
        <p:txBody>
          <a:bodyPr/>
          <a:lstStyle/>
          <a:p>
            <a:r>
              <a:rPr lang="en-US" sz="2000" dirty="0"/>
              <a:t>Derek Thompson on AI </a:t>
            </a:r>
            <a:r>
              <a:rPr lang="en-US" sz="2000" dirty="0" smtClean="0"/>
              <a:t>bubble </a:t>
            </a:r>
            <a:r>
              <a:rPr lang="en-IN" sz="2000" dirty="0" smtClean="0">
                <a:hlinkClick r:id="rId2"/>
              </a:rPr>
              <a:t>https</a:t>
            </a:r>
            <a:r>
              <a:rPr lang="en-IN" sz="2000" dirty="0">
                <a:hlinkClick r:id="rId2"/>
              </a:rPr>
              <a:t>://</a:t>
            </a:r>
            <a:r>
              <a:rPr lang="en-IN" sz="2000" dirty="0" smtClean="0">
                <a:hlinkClick r:id="rId2"/>
              </a:rPr>
              <a:t>www.derekthompson.org/p/this-is-how-the-ai-bubble-will-pop</a:t>
            </a:r>
            <a:endParaRPr lang="en-IN" sz="2000" dirty="0" smtClean="0"/>
          </a:p>
          <a:p>
            <a:r>
              <a:rPr lang="en-IN" sz="2000" dirty="0" smtClean="0"/>
              <a:t>MIT </a:t>
            </a:r>
            <a:r>
              <a:rPr lang="en-IN" sz="2000" dirty="0"/>
              <a:t>report </a:t>
            </a:r>
            <a:r>
              <a:rPr lang="en-IN" sz="2000" dirty="0">
                <a:hlinkClick r:id="rId3"/>
              </a:rPr>
              <a:t>https://fortune.com/2025/08/18/mit-report-95-percent-generative-ai-pilots-at-companies-failing-cfo</a:t>
            </a:r>
            <a:r>
              <a:rPr lang="en-IN" sz="2000" dirty="0" smtClean="0">
                <a:hlinkClick r:id="rId3"/>
              </a:rPr>
              <a:t>/</a:t>
            </a:r>
            <a:endParaRPr lang="en-IN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1026" name="Picture 2" descr="https://substackcdn.com/image/fetch/$s_!Zl_k!,f_auto,q_auto:good,fl_progressive:steep/https%3A%2F%2Fsubstack-post-media.s3.amazonaws.com%2Fpublic%2Fimages%2F7aa143c1-7869-4525-9c42-cc44172de3ed_750x4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48" y="708918"/>
            <a:ext cx="8323636" cy="44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2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https://github.com/mohan4295work/Doc</a:t>
            </a:r>
          </a:p>
        </p:txBody>
      </p:sp>
      <p:pic>
        <p:nvPicPr>
          <p:cNvPr id="1026" name="Picture 2" descr="Warning Images - Free Download on Freepi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5" y="23519"/>
            <a:ext cx="1158584" cy="115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6205" y="1182103"/>
            <a:ext cx="99435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FF0000"/>
                </a:solidFill>
              </a:rPr>
              <a:t>AI Tools Usage Policy – Email </a:t>
            </a:r>
            <a:r>
              <a:rPr lang="en-IN" sz="2400" b="1" dirty="0" smtClean="0">
                <a:solidFill>
                  <a:srgbClr val="FF0000"/>
                </a:solidFill>
              </a:rPr>
              <a:t>Guidelines:</a:t>
            </a:r>
          </a:p>
          <a:p>
            <a:pPr algn="just"/>
            <a:endParaRPr lang="en-IN" sz="2400" b="1" dirty="0"/>
          </a:p>
          <a:p>
            <a:pPr algn="just"/>
            <a:r>
              <a:rPr lang="en-IN" sz="2400" dirty="0"/>
              <a:t>To ensure data privacy and maintain professional boundaries during AI tool experimentation: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dirty="0"/>
              <a:t>Do not use personal or finance-linked email IDs </a:t>
            </a:r>
            <a:r>
              <a:rPr lang="en-IN" sz="2400" dirty="0"/>
              <a:t>when testing or evaluating AI tools.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dirty="0"/>
              <a:t>Create a separate, dedicated email account </a:t>
            </a:r>
            <a:r>
              <a:rPr lang="en-IN" sz="2400" dirty="0"/>
              <a:t>specifically for learning, testing, and development purposes.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This practice helps safeguard sensitive information and ensures a clean separation between personal data and experimental workflows.</a:t>
            </a:r>
          </a:p>
        </p:txBody>
      </p:sp>
    </p:spTree>
    <p:extLst>
      <p:ext uri="{BB962C8B-B14F-4D97-AF65-F5344CB8AC3E}">
        <p14:creationId xmlns:p14="http://schemas.microsoft.com/office/powerpoint/2010/main" val="160553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360" y="2245901"/>
            <a:ext cx="2562718" cy="436235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Bahnschrift" panose="020B0502040204020203" pitchFamily="34" charset="0"/>
              </a:rPr>
              <a:t>My Blogger &amp; Links</a:t>
            </a:r>
            <a:endParaRPr lang="en-IN" sz="2000" b="1" dirty="0">
              <a:solidFill>
                <a:srgbClr val="0000F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74414" y="6490678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52" y="5083297"/>
            <a:ext cx="2383262" cy="684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52502" y="5171558"/>
            <a:ext cx="3459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https://mohan4295.blogspot.com/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357608" y="4110117"/>
            <a:ext cx="3655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https://github.com/mohan4295work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8397684" y="3099889"/>
            <a:ext cx="357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5"/>
              </a:rPr>
              <a:t>https://gitlab.com/mohan4295work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119" y="2909889"/>
            <a:ext cx="2495238" cy="704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013" y="3903907"/>
            <a:ext cx="2600201" cy="82892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1835" y="2142699"/>
            <a:ext cx="4581723" cy="3398191"/>
          </a:xfrm>
        </p:spPr>
        <p:txBody>
          <a:bodyPr/>
          <a:lstStyle/>
          <a:p>
            <a:r>
              <a:rPr lang="en-IN" dirty="0" smtClean="0">
                <a:hlinkClick r:id="rId8"/>
              </a:rPr>
              <a:t>https</a:t>
            </a:r>
            <a:r>
              <a:rPr lang="en-IN" dirty="0">
                <a:hlinkClick r:id="rId8"/>
              </a:rPr>
              <a:t>://chatgpt.com</a:t>
            </a:r>
            <a:r>
              <a:rPr lang="en-IN" dirty="0" smtClean="0">
                <a:hlinkClick r:id="rId8"/>
              </a:rPr>
              <a:t>/</a:t>
            </a:r>
            <a:endParaRPr lang="en-IN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claude.ai/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gemini.google.com/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https://chat.deepseek.com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>
                <a:hlinkClick r:id="rId12"/>
              </a:rPr>
              <a:t>https://webenoid.com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dirty="0">
                <a:hlinkClick r:id="rId13"/>
              </a:rPr>
              <a:t>https://www.netlify.com</a:t>
            </a:r>
            <a:r>
              <a:rPr lang="en-US" dirty="0" smtClean="0">
                <a:hlinkClick r:id="rId1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1834" y="1434325"/>
            <a:ext cx="5454117" cy="343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 Black" panose="020B0A04020102020204" pitchFamily="34" charset="0"/>
              </a:rPr>
              <a:t>Gen AI &amp; Open Source Tools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9905" y="549443"/>
            <a:ext cx="1054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Documents Download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IN" dirty="0" smtClean="0"/>
              <a:t> </a:t>
            </a:r>
            <a:r>
              <a:rPr lang="en-IN" b="1" dirty="0" smtClean="0">
                <a:solidFill>
                  <a:srgbClr val="0000FF"/>
                </a:solidFill>
              </a:rPr>
              <a:t>https</a:t>
            </a:r>
            <a:r>
              <a:rPr lang="en-IN" b="1" dirty="0">
                <a:solidFill>
                  <a:srgbClr val="0000FF"/>
                </a:solidFill>
              </a:rPr>
              <a:t>://github.com/mohan4295work/Doc/blob/main/Artificial%20Intelligence.pdf</a:t>
            </a:r>
          </a:p>
        </p:txBody>
      </p:sp>
    </p:spTree>
    <p:extLst>
      <p:ext uri="{BB962C8B-B14F-4D97-AF65-F5344CB8AC3E}">
        <p14:creationId xmlns:p14="http://schemas.microsoft.com/office/powerpoint/2010/main" val="29790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32" y="88706"/>
            <a:ext cx="3025462" cy="44624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Reference Links</a:t>
            </a:r>
            <a:endParaRPr lang="en-IN" sz="2400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732" y="2074716"/>
            <a:ext cx="616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Ai </a:t>
            </a:r>
            <a:r>
              <a:rPr lang="en-IN" sz="2000" b="1" dirty="0"/>
              <a:t>Prompt </a:t>
            </a:r>
            <a:r>
              <a:rPr lang="en-IN" sz="2000" b="1" dirty="0" smtClean="0"/>
              <a:t>Engineering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youtu.be/n0VpK1RfYGA</a:t>
            </a:r>
            <a:endParaRPr lang="en-IN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7732" y="723867"/>
            <a:ext cx="4657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F0F0F"/>
                </a:solidFill>
                <a:latin typeface="Roboto"/>
              </a:rPr>
              <a:t>Ai Beginners</a:t>
            </a:r>
            <a:r>
              <a:rPr lang="en-IN" b="1" dirty="0">
                <a:solidFill>
                  <a:srgbClr val="0F0F0F"/>
                </a:solidFill>
                <a:latin typeface="Roboto"/>
              </a:rPr>
              <a:t> </a:t>
            </a: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youtu.be/D1eL1EnxXXQ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77732" y="1530570"/>
            <a:ext cx="752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F0F0F"/>
                </a:solidFill>
                <a:latin typeface="Roboto"/>
              </a:rPr>
              <a:t>Generative AI vs AI agents vs Agentic </a:t>
            </a:r>
            <a:r>
              <a:rPr lang="it-IT" b="1" dirty="0" smtClean="0">
                <a:solidFill>
                  <a:srgbClr val="0F0F0F"/>
                </a:solidFill>
                <a:latin typeface="Roboto"/>
              </a:rPr>
              <a:t>AI </a:t>
            </a:r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youtu.be/O2gerCxEXvc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903438" y="358471"/>
            <a:ext cx="605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F0F0F"/>
                </a:solidFill>
                <a:latin typeface="Roboto"/>
              </a:rPr>
              <a:t>AI Keynote: Sridhar </a:t>
            </a:r>
            <a:r>
              <a:rPr lang="en-IN" b="1" dirty="0" smtClean="0">
                <a:solidFill>
                  <a:srgbClr val="0F0F0F"/>
                </a:solidFill>
                <a:latin typeface="Roboto"/>
              </a:rPr>
              <a:t>Vembu </a:t>
            </a:r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youtu.be/df4onYIfTwo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65508" y="1018379"/>
            <a:ext cx="6694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</a:rPr>
              <a:t>Is the AI Bubble About to Burst</a:t>
            </a:r>
            <a:r>
              <a:rPr lang="en-US" b="1" dirty="0" smtClean="0">
                <a:solidFill>
                  <a:srgbClr val="0F0F0F"/>
                </a:solidFill>
                <a:latin typeface="Roboto"/>
              </a:rPr>
              <a:t>? </a:t>
            </a:r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youtu.be/OJKPrJ0wNvc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47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2264" y="99463"/>
            <a:ext cx="5237409" cy="637974"/>
          </a:xfrm>
        </p:spPr>
        <p:txBody>
          <a:bodyPr>
            <a:noAutofit/>
          </a:bodyPr>
          <a:lstStyle/>
          <a:p>
            <a:r>
              <a:rPr lang="en-IN" sz="4000" b="1" dirty="0" smtClean="0"/>
              <a:t>AI (Artificial Intelligence)</a:t>
            </a:r>
            <a:r>
              <a:rPr lang="en-IN" sz="4000" dirty="0" smtClean="0"/>
              <a:t> 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828" y="805400"/>
            <a:ext cx="11444282" cy="147924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 smtClean="0"/>
              <a:t>Artificial Intelligence (AI)</a:t>
            </a:r>
            <a:r>
              <a:rPr lang="en-US" dirty="0" smtClean="0"/>
              <a:t> - </a:t>
            </a:r>
            <a:r>
              <a:rPr lang="en-US" dirty="0"/>
              <a:t>Machines can think, learn, and make decisions like humans. They can see, understand, and solve problems on their own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Ai </a:t>
            </a:r>
            <a:r>
              <a:rPr lang="en-US" dirty="0" smtClean="0"/>
              <a:t>performs </a:t>
            </a:r>
            <a:r>
              <a:rPr lang="en-US" dirty="0"/>
              <a:t>tasks similar to human </a:t>
            </a:r>
            <a:r>
              <a:rPr lang="en-US" dirty="0" smtClean="0"/>
              <a:t>intelligence. It </a:t>
            </a:r>
            <a:r>
              <a:rPr lang="en-US" dirty="0"/>
              <a:t>can recognize patterns, understand speech, and </a:t>
            </a:r>
            <a:r>
              <a:rPr lang="en-US" dirty="0" smtClean="0"/>
              <a:t>Analyze/identify </a:t>
            </a:r>
            <a:r>
              <a:rPr lang="en-US" dirty="0"/>
              <a:t>images</a:t>
            </a:r>
            <a:r>
              <a:rPr lang="en-US" dirty="0" smtClean="0"/>
              <a:t>.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49253" y="6283630"/>
            <a:ext cx="2936382" cy="365125"/>
          </a:xfrm>
        </p:spPr>
        <p:txBody>
          <a:bodyPr/>
          <a:lstStyle/>
          <a:p>
            <a:pPr algn="l"/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8" y="2730322"/>
            <a:ext cx="4534033" cy="34128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98017" y="3494319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200" b="1" dirty="0"/>
              <a:t>Machine learning (ML) </a:t>
            </a:r>
            <a:r>
              <a:rPr lang="en-US" sz="2000" dirty="0"/>
              <a:t>is a </a:t>
            </a:r>
            <a:r>
              <a:rPr lang="en-IN" sz="2000" dirty="0"/>
              <a:t>Sub </a:t>
            </a:r>
            <a:r>
              <a:rPr lang="en-IN" sz="2000" dirty="0" smtClean="0"/>
              <a:t>domain of </a:t>
            </a:r>
            <a:r>
              <a:rPr lang="en-US" sz="2000" dirty="0" smtClean="0"/>
              <a:t>artificial </a:t>
            </a:r>
            <a:r>
              <a:rPr lang="en-US" sz="2000" dirty="0"/>
              <a:t>intelligence (AI). It teaches computers to learn patterns from data and make decisions using those patterns.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5598017" y="4678985"/>
            <a:ext cx="6096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200" b="1" dirty="0"/>
              <a:t>Deep learning (DL) </a:t>
            </a:r>
            <a:r>
              <a:rPr lang="en-US" sz="2000" dirty="0"/>
              <a:t>is a </a:t>
            </a:r>
            <a:r>
              <a:rPr lang="en-IN" sz="2000" dirty="0"/>
              <a:t>Sub domain of </a:t>
            </a:r>
            <a:r>
              <a:rPr lang="en-US" sz="2000" dirty="0" smtClean="0"/>
              <a:t>of </a:t>
            </a:r>
            <a:r>
              <a:rPr lang="en-IN" sz="2000" dirty="0"/>
              <a:t>Machine learning (ML</a:t>
            </a:r>
            <a:r>
              <a:rPr lang="en-IN" sz="2000" dirty="0" smtClean="0"/>
              <a:t>). </a:t>
            </a:r>
            <a:r>
              <a:rPr lang="en-US" sz="2000" dirty="0" smtClean="0"/>
              <a:t>It </a:t>
            </a:r>
            <a:r>
              <a:rPr lang="en-US" sz="2000" dirty="0"/>
              <a:t>uses computer models called </a:t>
            </a:r>
            <a:r>
              <a:rPr lang="en-US" sz="2000" b="1" dirty="0"/>
              <a:t>neural networks to learn from large amounts of data </a:t>
            </a:r>
            <a:r>
              <a:rPr lang="en-US" sz="2000" dirty="0"/>
              <a:t>and make smart decisions</a:t>
            </a:r>
            <a:r>
              <a:rPr lang="en-US" sz="2000" dirty="0" smtClean="0"/>
              <a:t>. </a:t>
            </a:r>
            <a:r>
              <a:rPr lang="en-US" sz="2000" b="1" dirty="0"/>
              <a:t>(DL) is primarily used for processing unstructured </a:t>
            </a:r>
            <a:r>
              <a:rPr lang="en-US" sz="2000" b="1" dirty="0" smtClean="0"/>
              <a:t>data </a:t>
            </a:r>
            <a:r>
              <a:rPr lang="en-US" sz="2000" dirty="0"/>
              <a:t>such as images, audio, and </a:t>
            </a:r>
            <a:r>
              <a:rPr lang="en-US" sz="2000" dirty="0" smtClean="0"/>
              <a:t>Video..</a:t>
            </a:r>
            <a:r>
              <a:rPr lang="en-US" sz="2000" dirty="0" err="1" smtClean="0"/>
              <a:t>Etc</a:t>
            </a:r>
            <a:r>
              <a:rPr lang="en-US" sz="2000" dirty="0" smtClean="0"/>
              <a:t>...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598017" y="233983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/>
              <a:t>AI </a:t>
            </a:r>
            <a:r>
              <a:rPr lang="en-US" sz="2000" dirty="0"/>
              <a:t>can work without </a:t>
            </a:r>
            <a:r>
              <a:rPr lang="en-US" sz="2000" b="1" dirty="0" smtClean="0"/>
              <a:t>ML</a:t>
            </a:r>
            <a:r>
              <a:rPr lang="en-US" sz="2000" dirty="0"/>
              <a:t> </a:t>
            </a:r>
            <a:r>
              <a:rPr lang="en-US" sz="2000" dirty="0" smtClean="0"/>
              <a:t>/ </a:t>
            </a:r>
            <a:r>
              <a:rPr lang="en-US" sz="2000" b="1" dirty="0" smtClean="0"/>
              <a:t>DL</a:t>
            </a:r>
            <a:r>
              <a:rPr lang="en-US" sz="2000" dirty="0" smtClean="0"/>
              <a:t> </a:t>
            </a:r>
            <a:r>
              <a:rPr lang="en-US" sz="2000" dirty="0"/>
              <a:t>by using methods like rule-based systems, robotics control, and fuzzy logic to make decisions and solve problems.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581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9" y="911806"/>
            <a:ext cx="3629696" cy="544454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53285" y="5866952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37149" y="215372"/>
            <a:ext cx="3665815" cy="402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/>
              <a:t>AI (Artificial Intelligence)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13" y="911806"/>
            <a:ext cx="3916251" cy="5451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62" y="1295354"/>
            <a:ext cx="4099745" cy="4571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193" y="3759426"/>
            <a:ext cx="916539" cy="670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902" y="618186"/>
            <a:ext cx="972263" cy="7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87" y="120316"/>
            <a:ext cx="3540617" cy="510638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LLM = Large Language Model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3" y="2228046"/>
            <a:ext cx="11455926" cy="4469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387" y="764885"/>
            <a:ext cx="11281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 smtClean="0"/>
              <a:t>LLM</a:t>
            </a:r>
            <a:r>
              <a:rPr lang="en-IN" dirty="0" smtClean="0"/>
              <a:t> stands for Large Language Model, a type of artificial intelligence trained on vast amounts of text data to understand, process, and generate human-like text. These models use </a:t>
            </a:r>
            <a:r>
              <a:rPr lang="en-IN" b="1" dirty="0" smtClean="0"/>
              <a:t>transformer</a:t>
            </a:r>
            <a:r>
              <a:rPr lang="en-IN" dirty="0" smtClean="0"/>
              <a:t> architectures to learn language patterns and context, enabling them to perform tasks like text generation, translation, summarization, question-answering, and content creation</a:t>
            </a:r>
            <a:r>
              <a:rPr lang="en-IN" dirty="0"/>
              <a:t>. </a:t>
            </a:r>
            <a:r>
              <a:rPr lang="en-IN" b="1" dirty="0" smtClean="0"/>
              <a:t>ChatGPT3</a:t>
            </a:r>
            <a:r>
              <a:rPr lang="en-IN" dirty="0" smtClean="0"/>
              <a:t> raw </a:t>
            </a:r>
            <a:r>
              <a:rPr lang="en-IN" dirty="0"/>
              <a:t>dataset size</a:t>
            </a:r>
            <a:r>
              <a:rPr lang="en-IN" b="1" dirty="0"/>
              <a:t> 45 TB </a:t>
            </a:r>
            <a:r>
              <a:rPr lang="en-IN" dirty="0"/>
              <a:t>before </a:t>
            </a:r>
            <a:r>
              <a:rPr lang="en-IN" dirty="0" smtClean="0"/>
              <a:t>filtering and </a:t>
            </a:r>
            <a:r>
              <a:rPr lang="en-IN" b="1" dirty="0" smtClean="0"/>
              <a:t>1.7 - 1.8 </a:t>
            </a:r>
            <a:r>
              <a:rPr lang="en-IN" b="1" dirty="0"/>
              <a:t>trillion </a:t>
            </a:r>
            <a:r>
              <a:rPr lang="en-IN" dirty="0" smtClean="0"/>
              <a:t>parameters.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890975" y="6130344"/>
            <a:ext cx="1791235" cy="365125"/>
          </a:xfrm>
        </p:spPr>
        <p:txBody>
          <a:bodyPr/>
          <a:lstStyle/>
          <a:p>
            <a:r>
              <a:rPr lang="en-IN" b="1" dirty="0" smtClean="0"/>
              <a:t>https://github.com/mohan4295work/Doc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462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181" y="6253318"/>
            <a:ext cx="3444025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5328" y="1437918"/>
            <a:ext cx="3397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Ai System Types</a:t>
            </a:r>
            <a:r>
              <a:rPr lang="en-US" sz="3600" b="1" dirty="0" smtClean="0"/>
              <a:t>: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Generative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AI </a:t>
            </a:r>
            <a:r>
              <a:rPr lang="it-IT" sz="3200" b="1" dirty="0" smtClean="0"/>
              <a:t>Agent</a:t>
            </a:r>
            <a:endParaRPr lang="it-IT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Agentic AI</a:t>
            </a:r>
            <a:endParaRPr lang="en-US" sz="32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47462"/>
              </p:ext>
            </p:extLst>
          </p:nvPr>
        </p:nvGraphicFramePr>
        <p:xfrm>
          <a:off x="4213000" y="688848"/>
          <a:ext cx="6927762" cy="4889902"/>
        </p:xfrm>
        <a:graphic>
          <a:graphicData uri="http://schemas.openxmlformats.org/drawingml/2006/table">
            <a:tbl>
              <a:tblPr/>
              <a:tblGrid>
                <a:gridCol w="3463881"/>
                <a:gridCol w="3463881"/>
              </a:tblGrid>
              <a:tr h="49258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Category</a:t>
                      </a:r>
                      <a:endParaRPr lang="en-I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 smtClean="0"/>
                        <a:t>Tools</a:t>
                      </a:r>
                      <a:endParaRPr lang="en-I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GPT, Claude, Gemini, </a:t>
                      </a:r>
                      <a:r>
                        <a:rPr lang="en-IN" sz="2400" dirty="0" err="1" smtClean="0"/>
                        <a:t>LLaMA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Images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Midjourney</a:t>
                      </a:r>
                      <a:r>
                        <a:rPr lang="en-IN" sz="2400" dirty="0"/>
                        <a:t>, DALL·E, Stable </a:t>
                      </a:r>
                      <a:r>
                        <a:rPr lang="en-IN" sz="2400" dirty="0" smtClean="0"/>
                        <a:t>Diffusion.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Audio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ElevenLabs</a:t>
                      </a:r>
                      <a:r>
                        <a:rPr lang="en-IN" sz="2400" dirty="0"/>
                        <a:t>, Bark, </a:t>
                      </a:r>
                      <a:r>
                        <a:rPr lang="en-IN" sz="2400" dirty="0" err="1" smtClean="0"/>
                        <a:t>MusicGen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Videos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Sora</a:t>
                      </a:r>
                      <a:r>
                        <a:rPr lang="en-IN" sz="2400" dirty="0"/>
                        <a:t>, Runway, </a:t>
                      </a:r>
                      <a:r>
                        <a:rPr lang="en-IN" sz="2400" dirty="0" err="1" smtClean="0"/>
                        <a:t>HeyGen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93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err="1" smtClean="0"/>
                        <a:t>Gitlab</a:t>
                      </a:r>
                      <a:r>
                        <a:rPr lang="en-IN" sz="2400" b="0" baseline="0" dirty="0" smtClean="0"/>
                        <a:t> Duo,</a:t>
                      </a:r>
                      <a:r>
                        <a:rPr lang="en-IN" sz="2400" b="0" dirty="0" smtClean="0"/>
                        <a:t> </a:t>
                      </a:r>
                      <a:r>
                        <a:rPr lang="en-IN" sz="2400" b="0" dirty="0" err="1"/>
                        <a:t>Copilot</a:t>
                      </a:r>
                      <a:r>
                        <a:rPr lang="en-IN" sz="2400" b="0" dirty="0"/>
                        <a:t>, Code Llama, </a:t>
                      </a:r>
                      <a:r>
                        <a:rPr lang="en-IN" sz="2400" b="0" dirty="0" smtClean="0"/>
                        <a:t>Code Whisperer</a:t>
                      </a:r>
                      <a:endParaRPr lang="en-IN" sz="2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8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6543"/>
              </p:ext>
            </p:extLst>
          </p:nvPr>
        </p:nvGraphicFramePr>
        <p:xfrm>
          <a:off x="450760" y="552323"/>
          <a:ext cx="11462200" cy="2964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550"/>
                <a:gridCol w="2865550"/>
                <a:gridCol w="2865550"/>
                <a:gridCol w="2865550"/>
              </a:tblGrid>
              <a:tr h="495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 System</a:t>
                      </a:r>
                      <a:r>
                        <a:rPr lang="en-US" sz="2400" baseline="0" dirty="0" smtClean="0"/>
                        <a:t> Type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Gen Ai (LLM Only)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 Agent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Agentic Ai</a:t>
                      </a:r>
                      <a:endParaRPr lang="en-IN" sz="2400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Task Capability 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Answer based on pre Trained</a:t>
                      </a:r>
                      <a:r>
                        <a:rPr lang="en-US" baseline="0" dirty="0" smtClean="0"/>
                        <a:t> knowledge only.</a:t>
                      </a:r>
                    </a:p>
                    <a:p>
                      <a:r>
                        <a:rPr lang="en-US" baseline="0" dirty="0" smtClean="0"/>
                        <a:t>Like Text, images, audio and videos ChatGPT, 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Input, Decide and</a:t>
                      </a:r>
                      <a:r>
                        <a:rPr lang="en-US" baseline="0" dirty="0" smtClean="0"/>
                        <a:t> Action/Completes a task using tools,Memroy,Data,api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the</a:t>
                      </a:r>
                      <a:r>
                        <a:rPr lang="en-US" baseline="0" dirty="0" smtClean="0"/>
                        <a:t> multiple step with planning and co-ordination </a:t>
                      </a:r>
                      <a:endParaRPr lang="en-IN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Tool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Extra Tool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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</a:t>
                      </a:r>
                      <a:r>
                        <a:rPr lang="en-US" baseline="0" dirty="0" smtClean="0"/>
                        <a:t> the Tools to complete the 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multiple tools</a:t>
                      </a:r>
                      <a:r>
                        <a:rPr lang="en-US" baseline="0" dirty="0" smtClean="0"/>
                        <a:t> and call other AI agents.</a:t>
                      </a:r>
                      <a:endParaRPr lang="en-IN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Decision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Decision Making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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Decision complete the</a:t>
                      </a:r>
                    </a:p>
                    <a:p>
                      <a:r>
                        <a:rPr lang="en-US" dirty="0" smtClean="0"/>
                        <a:t>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 , Decide and</a:t>
                      </a:r>
                      <a:r>
                        <a:rPr lang="en-US" baseline="0" dirty="0" smtClean="0"/>
                        <a:t> Autonomous </a:t>
                      </a:r>
                      <a:r>
                        <a:rPr lang="en-US" dirty="0" smtClean="0"/>
                        <a:t>Decision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73" y="4606503"/>
            <a:ext cx="5604066" cy="20911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93833" y="6381433"/>
            <a:ext cx="2048091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4417454" y="90152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8" name="Oval 7"/>
          <p:cNvSpPr/>
          <p:nvPr/>
        </p:nvSpPr>
        <p:spPr>
          <a:xfrm>
            <a:off x="7441843" y="90151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2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05476" y="90151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" y="3607663"/>
            <a:ext cx="4382573" cy="165704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1169245" y="6182077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06" y="4645992"/>
            <a:ext cx="3825190" cy="205169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82909" y="4407146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6" name="Oval 15"/>
          <p:cNvSpPr/>
          <p:nvPr/>
        </p:nvSpPr>
        <p:spPr>
          <a:xfrm>
            <a:off x="4156698" y="6194305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2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31" y="287852"/>
            <a:ext cx="4519411" cy="435651"/>
          </a:xfrm>
        </p:spPr>
        <p:txBody>
          <a:bodyPr>
            <a:noAutofit/>
          </a:bodyPr>
          <a:lstStyle/>
          <a:p>
            <a:r>
              <a:rPr lang="en-IN" sz="2000" b="1" dirty="0" smtClean="0"/>
              <a:t>RAG = Retrieval Augmented Generation</a:t>
            </a:r>
            <a:endParaRPr lang="en-IN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915455" y="865726"/>
            <a:ext cx="109459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RAG is an AI framework that improves the output of large language models (LLMs) by giving them access to external or private data up-to-date knowledge bases before generating a response.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RAG Powerful Knowledge/Documentation base retrieval.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RAG input text and get the output improved text output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6" name="AutoShape 2" descr="How-Rag-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31516" y="6532751"/>
            <a:ext cx="322081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38" y="2331388"/>
            <a:ext cx="10250477" cy="4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77200" y="6364342"/>
            <a:ext cx="4114800" cy="365125"/>
          </a:xfrm>
        </p:spPr>
        <p:txBody>
          <a:bodyPr/>
          <a:lstStyle/>
          <a:p>
            <a:r>
              <a:rPr lang="en-IN" b="1" smtClean="0"/>
              <a:t>https://github.com/mohan4295work/Doc</a:t>
            </a:r>
            <a:endParaRPr lang="en-IN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5" y="377553"/>
            <a:ext cx="10163713" cy="6087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81" y="2099258"/>
            <a:ext cx="1063920" cy="1063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69" y="5300422"/>
            <a:ext cx="1063920" cy="10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1006</Words>
  <Application>Microsoft Office PowerPoint</Application>
  <PresentationFormat>Widescreen</PresentationFormat>
  <Paragraphs>176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Bahnschrift</vt:lpstr>
      <vt:lpstr>Bahnschrift Light Condensed</vt:lpstr>
      <vt:lpstr>Calibri</vt:lpstr>
      <vt:lpstr>Calibri Light</vt:lpstr>
      <vt:lpstr>Roboto</vt:lpstr>
      <vt:lpstr>Wingdings</vt:lpstr>
      <vt:lpstr>Office Theme</vt:lpstr>
      <vt:lpstr>Open Source Policy Guidelines</vt:lpstr>
      <vt:lpstr>PowerPoint Presentation</vt:lpstr>
      <vt:lpstr>AI (Artificial Intelligence) </vt:lpstr>
      <vt:lpstr>PowerPoint Presentation</vt:lpstr>
      <vt:lpstr>LLM = Large Language Model</vt:lpstr>
      <vt:lpstr>PowerPoint Presentation</vt:lpstr>
      <vt:lpstr>PowerPoint Presentation</vt:lpstr>
      <vt:lpstr>RAG = Retrieval Augmented Generation</vt:lpstr>
      <vt:lpstr>PowerPoint Presentation</vt:lpstr>
      <vt:lpstr>MCP - Model Context Protocol</vt:lpstr>
      <vt:lpstr>MCP – Example </vt:lpstr>
      <vt:lpstr>PowerPoint Presentation</vt:lpstr>
      <vt:lpstr>AI Prompt Engineering:</vt:lpstr>
      <vt:lpstr>Continued…</vt:lpstr>
      <vt:lpstr>Continued…</vt:lpstr>
      <vt:lpstr>PowerPoint Presentation</vt:lpstr>
      <vt:lpstr>PowerPoint Presentation</vt:lpstr>
      <vt:lpstr>PowerPoint Presentation</vt:lpstr>
      <vt:lpstr>Is the AI Bubble About to Burst?</vt:lpstr>
      <vt:lpstr>My Blogger &amp; Links</vt:lpstr>
      <vt:lpstr>Reference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(Artificial Intelligence)</dc:title>
  <dc:creator>Microsoft account</dc:creator>
  <cp:lastModifiedBy>Microsoft account</cp:lastModifiedBy>
  <cp:revision>153</cp:revision>
  <dcterms:created xsi:type="dcterms:W3CDTF">2025-10-04T03:05:42Z</dcterms:created>
  <dcterms:modified xsi:type="dcterms:W3CDTF">2025-11-25T02:54:23Z</dcterms:modified>
</cp:coreProperties>
</file>